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3" r:id="rId2"/>
    <p:sldId id="256" r:id="rId3"/>
    <p:sldId id="257" r:id="rId4"/>
    <p:sldId id="258" r:id="rId5"/>
    <p:sldId id="259" r:id="rId6"/>
    <p:sldId id="287" r:id="rId7"/>
    <p:sldId id="284" r:id="rId8"/>
    <p:sldId id="262" r:id="rId9"/>
    <p:sldId id="261" r:id="rId10"/>
    <p:sldId id="285" r:id="rId11"/>
    <p:sldId id="264" r:id="rId12"/>
    <p:sldId id="286" r:id="rId13"/>
    <p:sldId id="289" r:id="rId14"/>
    <p:sldId id="288" r:id="rId15"/>
    <p:sldId id="265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4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3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2109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678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8257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3374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8810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6065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4111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6937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8268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854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0441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015B4-ED5A-4B2B-B567-040463E5F93E}" type="datetimeFigureOut">
              <a:rPr lang="fr-FR" smtClean="0"/>
              <a:t>04/11/2019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73A09-E23F-47A6-A5BC-53BC4F792F7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888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278" y="733521"/>
            <a:ext cx="10972800" cy="40100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43024" y="5271796"/>
            <a:ext cx="237571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James Mathew</a:t>
            </a:r>
          </a:p>
          <a:p>
            <a:pPr algn="ctr"/>
            <a:r>
              <a:rPr lang="en-US" dirty="0" smtClean="0"/>
              <a:t>04-10-2019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71140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25152" y="861098"/>
            <a:ext cx="11196734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i="1" u="none" strike="noStrike" baseline="0" dirty="0" smtClean="0">
                <a:latin typeface="Minion-Italic"/>
              </a:rPr>
              <a:t>Experiment 4: sensorimotor cues that may mediate </a:t>
            </a:r>
            <a:r>
              <a:rPr lang="fr-FR" sz="2000" b="0" i="1" u="none" strike="noStrike" baseline="0" dirty="0" err="1" smtClean="0">
                <a:latin typeface="Minion-Italic"/>
              </a:rPr>
              <a:t>contextual</a:t>
            </a:r>
            <a:r>
              <a:rPr lang="fr-FR" sz="2000" b="0" i="1" u="none" strike="noStrike" baseline="0" dirty="0" smtClean="0">
                <a:latin typeface="Minion-Italic"/>
              </a:rPr>
              <a:t> </a:t>
            </a:r>
            <a:r>
              <a:rPr lang="fr-FR" sz="2000" b="0" i="1" u="none" strike="noStrike" baseline="0" dirty="0" err="1" smtClean="0">
                <a:latin typeface="Minion-Italic"/>
              </a:rPr>
              <a:t>effects</a:t>
            </a:r>
            <a:endParaRPr lang="fr-FR" sz="2000" b="0" i="1" u="none" strike="noStrike" baseline="0" dirty="0" smtClean="0">
              <a:latin typeface="Minion-Italic"/>
            </a:endParaRPr>
          </a:p>
          <a:p>
            <a:endParaRPr lang="fr-FR" sz="2000" b="0" i="1" u="none" strike="noStrike" baseline="0" dirty="0" smtClean="0">
              <a:latin typeface="Minion-Italic"/>
            </a:endParaRPr>
          </a:p>
          <a:p>
            <a:r>
              <a:rPr lang="en-US" dirty="0">
                <a:latin typeface="Minion-Regular"/>
              </a:rPr>
              <a:t>To examine the sensorimotor cues that may mediate contextual effects</a:t>
            </a:r>
            <a:r>
              <a:rPr lang="en-US" dirty="0" smtClean="0">
                <a:latin typeface="Minion-Regular"/>
              </a:rPr>
              <a:t>, experiments </a:t>
            </a:r>
            <a:r>
              <a:rPr lang="en-US" dirty="0">
                <a:latin typeface="Minion-Regular"/>
              </a:rPr>
              <a:t>were performed examining </a:t>
            </a:r>
            <a:endParaRPr lang="en-US" dirty="0" smtClean="0">
              <a:latin typeface="Minion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visual </a:t>
            </a:r>
            <a:r>
              <a:rPr lang="en-US" dirty="0">
                <a:latin typeface="Minion-Regular"/>
              </a:rPr>
              <a:t>cursor motion </a:t>
            </a:r>
            <a:r>
              <a:rPr lang="en-US" dirty="0" smtClean="0">
                <a:latin typeface="Minion-Regular"/>
              </a:rPr>
              <a:t>without arm </a:t>
            </a:r>
            <a:r>
              <a:rPr lang="en-US" dirty="0">
                <a:latin typeface="Minion-Regular"/>
              </a:rPr>
              <a:t>movement, </a:t>
            </a:r>
            <a:endParaRPr lang="en-US" dirty="0" smtClean="0">
              <a:latin typeface="Minion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visual </a:t>
            </a:r>
            <a:r>
              <a:rPr lang="en-US" dirty="0">
                <a:latin typeface="Minion-Regular"/>
              </a:rPr>
              <a:t>cursor motion without arm or eye movement</a:t>
            </a:r>
            <a:r>
              <a:rPr lang="en-US" dirty="0" smtClean="0">
                <a:latin typeface="Minion-Regular"/>
              </a:rPr>
              <a:t>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active </a:t>
            </a:r>
            <a:r>
              <a:rPr lang="en-US" dirty="0">
                <a:latin typeface="Minion-Regular"/>
              </a:rPr>
              <a:t>arm movement without visual motion, </a:t>
            </a:r>
            <a:endParaRPr lang="en-US" dirty="0" smtClean="0">
              <a:latin typeface="Minion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passive </a:t>
            </a:r>
            <a:r>
              <a:rPr lang="en-US" dirty="0">
                <a:latin typeface="Minion-Regular"/>
              </a:rPr>
              <a:t>arm </a:t>
            </a:r>
            <a:r>
              <a:rPr lang="en-US" dirty="0" smtClean="0">
                <a:latin typeface="Minion-Regular"/>
              </a:rPr>
              <a:t>movement without </a:t>
            </a:r>
            <a:r>
              <a:rPr lang="en-US" dirty="0">
                <a:latin typeface="Minion-Regular"/>
              </a:rPr>
              <a:t>visual motion, and </a:t>
            </a:r>
            <a:endParaRPr lang="en-US" dirty="0" smtClean="0">
              <a:latin typeface="Minion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isometric </a:t>
            </a:r>
            <a:r>
              <a:rPr lang="en-US" dirty="0">
                <a:latin typeface="Minion-Regular"/>
              </a:rPr>
              <a:t>force generation without </a:t>
            </a:r>
            <a:r>
              <a:rPr lang="en-US" dirty="0" smtClean="0">
                <a:latin typeface="Minion-Regular"/>
              </a:rPr>
              <a:t>visual </a:t>
            </a:r>
            <a:r>
              <a:rPr lang="fr-FR" dirty="0" smtClean="0">
                <a:latin typeface="Minion-Regular"/>
              </a:rPr>
              <a:t>motion</a:t>
            </a:r>
            <a:r>
              <a:rPr lang="fr-FR" dirty="0">
                <a:latin typeface="Minion-Regular"/>
              </a:rPr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094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971" y="336140"/>
            <a:ext cx="8997153" cy="615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63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22042" y="-107215"/>
            <a:ext cx="1118118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dirty="0"/>
          </a:p>
          <a:p>
            <a:pPr algn="just"/>
            <a:r>
              <a:rPr lang="en-US" dirty="0" smtClean="0">
                <a:solidFill>
                  <a:srgbClr val="C00000"/>
                </a:solidFill>
              </a:rPr>
              <a:t>RESULTS: </a:t>
            </a:r>
          </a:p>
          <a:p>
            <a:pPr algn="just"/>
            <a:endParaRPr lang="en-US" dirty="0" smtClean="0">
              <a:solidFill>
                <a:srgbClr val="C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When </a:t>
            </a:r>
            <a:r>
              <a:rPr lang="en-US" dirty="0"/>
              <a:t>static visual cues were presented in the contextual phase, </a:t>
            </a:r>
            <a:r>
              <a:rPr lang="en-US" dirty="0" smtClean="0"/>
              <a:t>strong interference </a:t>
            </a:r>
            <a:r>
              <a:rPr lang="en-US" dirty="0"/>
              <a:t>(resulting in an inability to learn either field) was observed</a:t>
            </a:r>
            <a:r>
              <a:rPr lang="en-US" dirty="0" smtClean="0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In </a:t>
            </a:r>
            <a:r>
              <a:rPr lang="en-US" dirty="0"/>
              <a:t>contrast, when the contextual phase involved subjects </a:t>
            </a:r>
            <a:r>
              <a:rPr lang="en-US" dirty="0" smtClean="0"/>
              <a:t>making a </a:t>
            </a:r>
            <a:r>
              <a:rPr lang="en-US" dirty="0"/>
              <a:t>movement that was continuous with the adaptation-phase movement, a substantial reduction in interference was seen. </a:t>
            </a:r>
            <a:endParaRPr lang="en-US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As </a:t>
            </a:r>
            <a:r>
              <a:rPr lang="en-US" dirty="0"/>
              <a:t>the </a:t>
            </a:r>
            <a:r>
              <a:rPr lang="en-US" dirty="0" smtClean="0"/>
              <a:t>time between </a:t>
            </a:r>
            <a:r>
              <a:rPr lang="en-US" dirty="0"/>
              <a:t>the contextual and adaptation movement increased, so did the interference, reaching a level similar to that seen for static </a:t>
            </a:r>
            <a:r>
              <a:rPr lang="en-US" dirty="0" smtClean="0"/>
              <a:t>visual cues </a:t>
            </a:r>
            <a:r>
              <a:rPr lang="en-US" dirty="0"/>
              <a:t>for </a:t>
            </a:r>
            <a:r>
              <a:rPr lang="en-US" dirty="0" smtClean="0"/>
              <a:t>delays 600 </a:t>
            </a:r>
            <a:r>
              <a:rPr lang="en-US" dirty="0" err="1"/>
              <a:t>ms.</a:t>
            </a:r>
            <a:r>
              <a:rPr lang="en-US" dirty="0"/>
              <a:t> </a:t>
            </a:r>
            <a:endParaRPr lang="en-US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This </a:t>
            </a:r>
            <a:r>
              <a:rPr lang="en-US" dirty="0"/>
              <a:t>contextual effect generalized to purely visual motion, active movement without vision, passive </a:t>
            </a:r>
            <a:r>
              <a:rPr lang="en-US" dirty="0" smtClean="0"/>
              <a:t>movement, and </a:t>
            </a:r>
            <a:r>
              <a:rPr lang="en-US" dirty="0"/>
              <a:t>isometric force generation. </a:t>
            </a:r>
            <a:endParaRPr lang="en-US" dirty="0" smtClean="0"/>
          </a:p>
          <a:p>
            <a:pPr algn="just"/>
            <a:endParaRPr lang="en-US" dirty="0" smtClean="0">
              <a:solidFill>
                <a:srgbClr val="FF0000"/>
              </a:solidFill>
            </a:endParaRPr>
          </a:p>
          <a:p>
            <a:pPr algn="just"/>
            <a:r>
              <a:rPr lang="en-US" dirty="0" smtClean="0">
                <a:solidFill>
                  <a:srgbClr val="C00000"/>
                </a:solidFill>
              </a:rPr>
              <a:t>IMPLICATION:</a:t>
            </a:r>
          </a:p>
          <a:p>
            <a:pPr algn="just"/>
            <a:endParaRPr lang="en-US" dirty="0">
              <a:solidFill>
                <a:srgbClr val="C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Results </a:t>
            </a:r>
            <a:r>
              <a:rPr lang="en-US" dirty="0"/>
              <a:t>show that sensorimotor states that differ in their recent temporal history can engage </a:t>
            </a:r>
            <a:r>
              <a:rPr lang="en-US" dirty="0" smtClean="0"/>
              <a:t>distinct representations </a:t>
            </a:r>
            <a:r>
              <a:rPr lang="en-US" dirty="0"/>
              <a:t>in motor memory, but this effect decays progressively over time and is abolished </a:t>
            </a:r>
            <a:r>
              <a:rPr lang="en-US" dirty="0" smtClean="0"/>
              <a:t>by 600 </a:t>
            </a:r>
            <a:r>
              <a:rPr lang="en-US" dirty="0" err="1"/>
              <a:t>ms.</a:t>
            </a:r>
            <a:r>
              <a:rPr lang="en-US" dirty="0"/>
              <a:t> </a:t>
            </a:r>
            <a:endParaRPr lang="en-US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This </a:t>
            </a:r>
            <a:r>
              <a:rPr lang="en-US" dirty="0"/>
              <a:t>suggests that </a:t>
            </a:r>
            <a:r>
              <a:rPr lang="en-US" dirty="0" smtClean="0"/>
              <a:t>motor memories </a:t>
            </a:r>
            <a:r>
              <a:rPr lang="en-US" dirty="0"/>
              <a:t>are encoded not simply as a mapping from current state to motor command but are encoded in terms of the recent history </a:t>
            </a:r>
            <a:r>
              <a:rPr lang="en-US" dirty="0" smtClean="0"/>
              <a:t>of </a:t>
            </a:r>
            <a:r>
              <a:rPr lang="fr-FR" dirty="0" err="1" smtClean="0"/>
              <a:t>sensorimotor</a:t>
            </a:r>
            <a:r>
              <a:rPr lang="fr-FR" dirty="0" smtClean="0"/>
              <a:t> </a:t>
            </a:r>
            <a:r>
              <a:rPr lang="fr-FR" dirty="0"/>
              <a:t>states.</a:t>
            </a:r>
          </a:p>
        </p:txBody>
      </p:sp>
    </p:spTree>
    <p:extLst>
      <p:ext uri="{BB962C8B-B14F-4D97-AF65-F5344CB8AC3E}">
        <p14:creationId xmlns:p14="http://schemas.microsoft.com/office/powerpoint/2010/main" val="293142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13380" y="139959"/>
            <a:ext cx="2640563" cy="382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Mathematical modelling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298579" y="938016"/>
            <a:ext cx="11370906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Minion-Regular"/>
              </a:rPr>
              <a:t>Previous computational studies of dynamic learning suggest </a:t>
            </a:r>
            <a:r>
              <a:rPr lang="en-US" dirty="0" smtClean="0">
                <a:latin typeface="Minion-Regular"/>
              </a:rPr>
              <a:t>that subjects </a:t>
            </a:r>
            <a:r>
              <a:rPr lang="en-US" dirty="0">
                <a:latin typeface="Minion-Regular"/>
              </a:rPr>
              <a:t>learn a mapping from current state to the force required </a:t>
            </a:r>
            <a:r>
              <a:rPr lang="en-US" dirty="0" smtClean="0">
                <a:latin typeface="Minion-Regular"/>
              </a:rPr>
              <a:t>to compensate </a:t>
            </a:r>
            <a:r>
              <a:rPr lang="en-US" dirty="0">
                <a:latin typeface="Minion-Regular"/>
              </a:rPr>
              <a:t>for the field (</a:t>
            </a:r>
            <a:r>
              <a:rPr lang="en-US" dirty="0" err="1">
                <a:latin typeface="Minion-Regular"/>
              </a:rPr>
              <a:t>Thoroughman</a:t>
            </a:r>
            <a:r>
              <a:rPr lang="en-US" dirty="0">
                <a:latin typeface="Minion-Regular"/>
              </a:rPr>
              <a:t> and </a:t>
            </a:r>
            <a:r>
              <a:rPr lang="en-US" dirty="0" err="1">
                <a:latin typeface="Minion-Regular"/>
              </a:rPr>
              <a:t>Shadmehr</a:t>
            </a:r>
            <a:r>
              <a:rPr lang="en-US" dirty="0">
                <a:latin typeface="Minion-Regular"/>
              </a:rPr>
              <a:t>, </a:t>
            </a:r>
            <a:r>
              <a:rPr lang="en-US" dirty="0" smtClean="0">
                <a:latin typeface="Minion-Regular"/>
              </a:rPr>
              <a:t>2000;Donchin </a:t>
            </a:r>
            <a:r>
              <a:rPr lang="en-US" dirty="0">
                <a:latin typeface="Minion-Regular"/>
              </a:rPr>
              <a:t>et al., 2003; Franklin et al., 2008). </a:t>
            </a: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That </a:t>
            </a:r>
            <a:r>
              <a:rPr lang="en-US" dirty="0">
                <a:latin typeface="Minion-Regular"/>
              </a:rPr>
              <a:t>is, the force </a:t>
            </a:r>
            <a:r>
              <a:rPr lang="en-US" dirty="0" smtClean="0">
                <a:latin typeface="Minion-Regular"/>
              </a:rPr>
              <a:t>vector (</a:t>
            </a:r>
            <a:r>
              <a:rPr lang="en-US" b="1" dirty="0" smtClean="0">
                <a:latin typeface="Minion-Bold"/>
              </a:rPr>
              <a:t>F</a:t>
            </a:r>
            <a:r>
              <a:rPr lang="en-US" sz="800" i="1" dirty="0" smtClean="0">
                <a:latin typeface="Minion-Italic"/>
              </a:rPr>
              <a:t>t</a:t>
            </a:r>
            <a:r>
              <a:rPr lang="en-US" dirty="0">
                <a:latin typeface="Minion-Regular"/>
              </a:rPr>
              <a:t>) at time </a:t>
            </a:r>
            <a:r>
              <a:rPr lang="en-US" i="1" dirty="0">
                <a:latin typeface="Minion-Italic"/>
              </a:rPr>
              <a:t>t </a:t>
            </a:r>
            <a:r>
              <a:rPr lang="en-US" dirty="0">
                <a:latin typeface="Minion-Regular"/>
              </a:rPr>
              <a:t>is some function of position (</a:t>
            </a:r>
            <a:r>
              <a:rPr lang="en-US" b="1" dirty="0" err="1">
                <a:latin typeface="Minion-Bold"/>
              </a:rPr>
              <a:t>x</a:t>
            </a:r>
            <a:r>
              <a:rPr lang="en-US" sz="800" i="1" dirty="0" err="1">
                <a:latin typeface="Minion-Italic"/>
              </a:rPr>
              <a:t>t</a:t>
            </a:r>
            <a:r>
              <a:rPr lang="en-US" dirty="0">
                <a:latin typeface="Minion-Regular"/>
              </a:rPr>
              <a:t>) and velocity (</a:t>
            </a:r>
            <a:r>
              <a:rPr lang="en-US" b="1" dirty="0" err="1">
                <a:latin typeface="Minion-Bold"/>
              </a:rPr>
              <a:t>v</a:t>
            </a:r>
            <a:r>
              <a:rPr lang="en-US" sz="800" i="1" dirty="0" err="1">
                <a:latin typeface="Minion-Italic"/>
              </a:rPr>
              <a:t>t</a:t>
            </a:r>
            <a:r>
              <a:rPr lang="en-US" dirty="0">
                <a:latin typeface="Minion-Regular"/>
              </a:rPr>
              <a:t>), </a:t>
            </a:r>
            <a:r>
              <a:rPr lang="en-US" b="1" dirty="0" smtClean="0">
                <a:latin typeface="Minion-Bold"/>
              </a:rPr>
              <a:t>F</a:t>
            </a:r>
            <a:r>
              <a:rPr lang="en-US" sz="800" i="1" dirty="0" smtClean="0">
                <a:latin typeface="Minion-Italic"/>
              </a:rPr>
              <a:t>t </a:t>
            </a:r>
            <a:r>
              <a:rPr lang="en-US" i="1" dirty="0" smtClean="0">
                <a:latin typeface="Minion-Italic"/>
              </a:rPr>
              <a:t>g</a:t>
            </a:r>
            <a:r>
              <a:rPr lang="en-US" dirty="0" smtClean="0">
                <a:latin typeface="Minion-Regular"/>
              </a:rPr>
              <a:t>(</a:t>
            </a:r>
            <a:r>
              <a:rPr lang="en-US" b="1" dirty="0" err="1" smtClean="0">
                <a:latin typeface="Minion-Bold"/>
              </a:rPr>
              <a:t>x</a:t>
            </a:r>
            <a:r>
              <a:rPr lang="en-US" sz="800" i="1" dirty="0" err="1" smtClean="0">
                <a:latin typeface="Minion-Italic"/>
              </a:rPr>
              <a:t>t</a:t>
            </a:r>
            <a:r>
              <a:rPr lang="en-US" dirty="0">
                <a:latin typeface="Minion-Regular"/>
              </a:rPr>
              <a:t>, </a:t>
            </a:r>
            <a:r>
              <a:rPr lang="en-US" b="1" dirty="0" err="1">
                <a:latin typeface="Minion-Bold"/>
              </a:rPr>
              <a:t>v</a:t>
            </a:r>
            <a:r>
              <a:rPr lang="en-US" sz="800" i="1" dirty="0" err="1">
                <a:latin typeface="Minion-Italic"/>
              </a:rPr>
              <a:t>t</a:t>
            </a:r>
            <a:r>
              <a:rPr lang="en-US" dirty="0">
                <a:latin typeface="Minion-Regular"/>
              </a:rPr>
              <a:t>). </a:t>
            </a: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Our </a:t>
            </a:r>
            <a:r>
              <a:rPr lang="en-US" dirty="0">
                <a:latin typeface="Minion-Regular"/>
              </a:rPr>
              <a:t>results </a:t>
            </a:r>
            <a:r>
              <a:rPr lang="en-US" dirty="0" smtClean="0">
                <a:latin typeface="Minion-Regular"/>
              </a:rPr>
              <a:t>suggest that </a:t>
            </a:r>
            <a:r>
              <a:rPr lang="en-US" dirty="0">
                <a:latin typeface="Minion-Regular"/>
              </a:rPr>
              <a:t>the representation may not simply depend on the current </a:t>
            </a:r>
            <a:r>
              <a:rPr lang="en-US" dirty="0" smtClean="0">
                <a:latin typeface="Minion-Regular"/>
              </a:rPr>
              <a:t>state but </a:t>
            </a:r>
            <a:r>
              <a:rPr lang="en-US" dirty="0">
                <a:latin typeface="Minion-Regular"/>
              </a:rPr>
              <a:t>also on previous states. </a:t>
            </a: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For </a:t>
            </a:r>
            <a:r>
              <a:rPr lang="en-US" dirty="0">
                <a:latin typeface="Minion-Regular"/>
              </a:rPr>
              <a:t>example, we can write that force </a:t>
            </a:r>
            <a:r>
              <a:rPr lang="en-US" dirty="0" smtClean="0">
                <a:latin typeface="Minion-Regular"/>
              </a:rPr>
              <a:t>at time </a:t>
            </a:r>
            <a:r>
              <a:rPr lang="en-US" i="1" dirty="0">
                <a:latin typeface="Minion-Italic"/>
              </a:rPr>
              <a:t>t </a:t>
            </a:r>
            <a:r>
              <a:rPr lang="en-US" dirty="0">
                <a:latin typeface="Minion-Regular"/>
              </a:rPr>
              <a:t>depends on previous states </a:t>
            </a:r>
            <a:r>
              <a:rPr lang="en-US" b="1" dirty="0">
                <a:latin typeface="Minion-Bold"/>
              </a:rPr>
              <a:t>s </a:t>
            </a:r>
            <a:r>
              <a:rPr lang="en-US" dirty="0">
                <a:latin typeface="Minion-Regular"/>
              </a:rPr>
              <a:t>(including visual and </a:t>
            </a:r>
            <a:r>
              <a:rPr lang="en-US" dirty="0" smtClean="0">
                <a:latin typeface="Minion-Regular"/>
              </a:rPr>
              <a:t>proprioceptive inputs </a:t>
            </a:r>
            <a:r>
              <a:rPr lang="en-US" dirty="0">
                <a:latin typeface="Minion-Regular"/>
              </a:rPr>
              <a:t>as well as motor output) over a 600 </a:t>
            </a:r>
            <a:r>
              <a:rPr lang="en-US" dirty="0" err="1">
                <a:latin typeface="Minion-Regular"/>
              </a:rPr>
              <a:t>ms</a:t>
            </a:r>
            <a:r>
              <a:rPr lang="en-US" dirty="0">
                <a:latin typeface="Minion-Regular"/>
              </a:rPr>
              <a:t> window </a:t>
            </a:r>
            <a:r>
              <a:rPr lang="en-US" dirty="0" smtClean="0">
                <a:latin typeface="Minion-Regular"/>
              </a:rPr>
              <a:t>as follows </a:t>
            </a:r>
            <a:r>
              <a:rPr lang="en-US" b="1" dirty="0" err="1">
                <a:latin typeface="Minion-Bold"/>
              </a:rPr>
              <a:t>F</a:t>
            </a:r>
            <a:r>
              <a:rPr lang="en-US" sz="800" i="1" dirty="0" err="1">
                <a:latin typeface="Minion-Italic"/>
              </a:rPr>
              <a:t>t</a:t>
            </a:r>
            <a:r>
              <a:rPr lang="en-US" i="1" dirty="0" err="1">
                <a:latin typeface="Minion-Italic"/>
              </a:rPr>
              <a:t>g</a:t>
            </a:r>
            <a:r>
              <a:rPr lang="en-US" dirty="0">
                <a:latin typeface="Minion-Regular"/>
              </a:rPr>
              <a:t>(</a:t>
            </a:r>
            <a:r>
              <a:rPr lang="en-US" b="1" dirty="0" err="1">
                <a:latin typeface="Minion-Bold"/>
              </a:rPr>
              <a:t>s</a:t>
            </a:r>
            <a:r>
              <a:rPr lang="en-US" sz="800" i="1" dirty="0" err="1">
                <a:latin typeface="Minion-Italic"/>
              </a:rPr>
              <a:t>t</a:t>
            </a:r>
            <a:r>
              <a:rPr lang="en-US" dirty="0">
                <a:latin typeface="Minion-Regular"/>
              </a:rPr>
              <a:t>, </a:t>
            </a:r>
            <a:r>
              <a:rPr lang="en-US" b="1" dirty="0">
                <a:latin typeface="Minion-Bold"/>
              </a:rPr>
              <a:t>s</a:t>
            </a:r>
            <a:r>
              <a:rPr lang="en-US" sz="800" i="1" dirty="0">
                <a:latin typeface="Minion-Italic"/>
              </a:rPr>
              <a:t>t</a:t>
            </a:r>
            <a:r>
              <a:rPr lang="en-US" sz="800" dirty="0">
                <a:latin typeface="Minion-Regular"/>
              </a:rPr>
              <a:t>1</a:t>
            </a:r>
            <a:r>
              <a:rPr lang="en-US" dirty="0">
                <a:latin typeface="Minion-Regular"/>
              </a:rPr>
              <a:t>, </a:t>
            </a:r>
            <a:r>
              <a:rPr lang="en-US" b="1" dirty="0">
                <a:latin typeface="Minion-Bold"/>
              </a:rPr>
              <a:t>s</a:t>
            </a:r>
            <a:r>
              <a:rPr lang="en-US" sz="800" i="1" dirty="0">
                <a:latin typeface="Minion-Italic"/>
              </a:rPr>
              <a:t>t</a:t>
            </a:r>
            <a:r>
              <a:rPr lang="en-US" sz="800" dirty="0">
                <a:latin typeface="Minion-Regular"/>
              </a:rPr>
              <a:t>2</a:t>
            </a:r>
            <a:r>
              <a:rPr lang="en-US" dirty="0">
                <a:latin typeface="Minion-Regular"/>
              </a:rPr>
              <a:t>, </a:t>
            </a:r>
            <a:r>
              <a:rPr lang="en-US" sz="800" dirty="0">
                <a:latin typeface="Minion-Regular"/>
              </a:rPr>
              <a:t>. . . </a:t>
            </a:r>
            <a:r>
              <a:rPr lang="en-US" b="1" dirty="0">
                <a:latin typeface="Minion-Bold"/>
              </a:rPr>
              <a:t>s</a:t>
            </a:r>
            <a:r>
              <a:rPr lang="en-US" sz="800" i="1" dirty="0">
                <a:latin typeface="Minion-Italic"/>
              </a:rPr>
              <a:t>t</a:t>
            </a:r>
            <a:r>
              <a:rPr lang="en-US" sz="800" dirty="0">
                <a:latin typeface="Minion-Regular"/>
              </a:rPr>
              <a:t>600</a:t>
            </a:r>
            <a:r>
              <a:rPr lang="en-US" dirty="0">
                <a:latin typeface="Minion-Regular"/>
              </a:rPr>
              <a:t>), representing time </a:t>
            </a:r>
            <a:r>
              <a:rPr lang="en-US" dirty="0" smtClean="0">
                <a:latin typeface="Minion-Regular"/>
              </a:rPr>
              <a:t>discretely in </a:t>
            </a:r>
            <a:r>
              <a:rPr lang="en-US" dirty="0">
                <a:latin typeface="Minion-Regular"/>
              </a:rPr>
              <a:t>1 </a:t>
            </a:r>
            <a:r>
              <a:rPr lang="en-US" dirty="0" err="1">
                <a:latin typeface="Minion-Regular"/>
              </a:rPr>
              <a:t>ms</a:t>
            </a:r>
            <a:r>
              <a:rPr lang="en-US" dirty="0">
                <a:latin typeface="Minion-Regular"/>
              </a:rPr>
              <a:t> steps. </a:t>
            </a: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As </a:t>
            </a:r>
            <a:r>
              <a:rPr lang="en-US" dirty="0">
                <a:latin typeface="Minion-Regular"/>
              </a:rPr>
              <a:t>dwell </a:t>
            </a:r>
            <a:r>
              <a:rPr lang="en-US" dirty="0" smtClean="0">
                <a:latin typeface="Minion-Regular"/>
              </a:rPr>
              <a:t>time decreases</a:t>
            </a:r>
            <a:r>
              <a:rPr lang="en-US" dirty="0">
                <a:latin typeface="Minion-Regular"/>
              </a:rPr>
              <a:t>, more elements of {</a:t>
            </a:r>
            <a:r>
              <a:rPr lang="en-US" b="1" dirty="0" err="1">
                <a:latin typeface="Minion-Bold"/>
              </a:rPr>
              <a:t>s</a:t>
            </a:r>
            <a:r>
              <a:rPr lang="en-US" sz="800" i="1" dirty="0" err="1">
                <a:latin typeface="Minion-Italic"/>
              </a:rPr>
              <a:t>t</a:t>
            </a:r>
            <a:r>
              <a:rPr lang="en-US" dirty="0">
                <a:latin typeface="Minion-Regular"/>
              </a:rPr>
              <a:t>, </a:t>
            </a:r>
            <a:r>
              <a:rPr lang="en-US" b="1" dirty="0" err="1">
                <a:latin typeface="Minion-Bold"/>
              </a:rPr>
              <a:t>s</a:t>
            </a:r>
            <a:r>
              <a:rPr lang="en-US" sz="800" i="1" dirty="0" err="1">
                <a:latin typeface="Minion-Italic"/>
              </a:rPr>
              <a:t>t</a:t>
            </a:r>
            <a:r>
              <a:rPr lang="en-US" sz="800" i="1" dirty="0">
                <a:latin typeface="Minion-Italic"/>
              </a:rPr>
              <a:t> </a:t>
            </a:r>
            <a:r>
              <a:rPr lang="en-US" sz="800" dirty="0">
                <a:latin typeface="Universal-GreekwithMathPi"/>
              </a:rPr>
              <a:t> </a:t>
            </a:r>
            <a:r>
              <a:rPr lang="en-US" sz="800" dirty="0">
                <a:latin typeface="Minion-Regular"/>
              </a:rPr>
              <a:t>1</a:t>
            </a:r>
            <a:r>
              <a:rPr lang="en-US" dirty="0">
                <a:latin typeface="Minion-Regular"/>
              </a:rPr>
              <a:t>, </a:t>
            </a:r>
            <a:r>
              <a:rPr lang="en-US" b="1" dirty="0" err="1">
                <a:latin typeface="Minion-Bold"/>
              </a:rPr>
              <a:t>s</a:t>
            </a:r>
            <a:r>
              <a:rPr lang="en-US" sz="800" i="1" dirty="0" err="1">
                <a:latin typeface="Minion-Italic"/>
              </a:rPr>
              <a:t>t</a:t>
            </a:r>
            <a:r>
              <a:rPr lang="en-US" sz="800" i="1" dirty="0">
                <a:latin typeface="Minion-Italic"/>
              </a:rPr>
              <a:t> </a:t>
            </a:r>
            <a:r>
              <a:rPr lang="en-US" sz="800" dirty="0">
                <a:latin typeface="Universal-GreekwithMathPi"/>
              </a:rPr>
              <a:t> </a:t>
            </a:r>
            <a:r>
              <a:rPr lang="en-US" sz="800" dirty="0">
                <a:latin typeface="Minion-Regular"/>
              </a:rPr>
              <a:t>2</a:t>
            </a:r>
            <a:r>
              <a:rPr lang="en-US" dirty="0">
                <a:latin typeface="Minion-Regular"/>
              </a:rPr>
              <a:t>, . . . </a:t>
            </a:r>
            <a:r>
              <a:rPr lang="en-US" b="1" dirty="0" err="1">
                <a:latin typeface="Minion-Bold"/>
              </a:rPr>
              <a:t>s</a:t>
            </a:r>
            <a:r>
              <a:rPr lang="en-US" sz="800" i="1" dirty="0" err="1">
                <a:latin typeface="Minion-Italic"/>
              </a:rPr>
              <a:t>t</a:t>
            </a:r>
            <a:r>
              <a:rPr lang="en-US" sz="800" i="1" dirty="0">
                <a:latin typeface="Minion-Italic"/>
              </a:rPr>
              <a:t> </a:t>
            </a:r>
            <a:r>
              <a:rPr lang="en-US" sz="800" dirty="0">
                <a:latin typeface="Universal-GreekwithMathPi"/>
              </a:rPr>
              <a:t> </a:t>
            </a:r>
            <a:r>
              <a:rPr lang="en-US" sz="800" dirty="0">
                <a:latin typeface="Minion-Regular"/>
              </a:rPr>
              <a:t>600</a:t>
            </a:r>
            <a:r>
              <a:rPr lang="en-US" dirty="0">
                <a:latin typeface="Minion-Regular"/>
              </a:rPr>
              <a:t>} are </a:t>
            </a:r>
            <a:r>
              <a:rPr lang="en-US" dirty="0" smtClean="0">
                <a:latin typeface="Minion-Regular"/>
              </a:rPr>
              <a:t>different for </a:t>
            </a:r>
            <a:r>
              <a:rPr lang="en-US" dirty="0">
                <a:latin typeface="Minion-Regular"/>
              </a:rPr>
              <a:t>the two fields, and hence more terms contribute to </a:t>
            </a:r>
            <a:r>
              <a:rPr lang="en-US" dirty="0" smtClean="0">
                <a:latin typeface="Minion-Regular"/>
              </a:rPr>
              <a:t>disambiguate them</a:t>
            </a:r>
            <a:r>
              <a:rPr lang="en-US" dirty="0">
                <a:latin typeface="Minion-Regular"/>
              </a:rPr>
              <a:t>. </a:t>
            </a: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Our results suggest </a:t>
            </a:r>
            <a:r>
              <a:rPr lang="en-US" dirty="0">
                <a:latin typeface="Minion-Regular"/>
              </a:rPr>
              <a:t>that </a:t>
            </a:r>
            <a:r>
              <a:rPr lang="en-US" b="1" dirty="0" err="1">
                <a:latin typeface="Minion-Bold"/>
              </a:rPr>
              <a:t>s</a:t>
            </a:r>
            <a:r>
              <a:rPr lang="en-US" sz="800" i="1" dirty="0" err="1">
                <a:latin typeface="Minion-Italic"/>
              </a:rPr>
              <a:t>t</a:t>
            </a:r>
            <a:r>
              <a:rPr lang="en-US" sz="800" i="1" dirty="0">
                <a:latin typeface="Minion-Italic"/>
              </a:rPr>
              <a:t> </a:t>
            </a:r>
            <a:r>
              <a:rPr lang="en-US" dirty="0">
                <a:latin typeface="Minion-Regular"/>
              </a:rPr>
              <a:t>may represent active and passive arm motion, </a:t>
            </a:r>
            <a:r>
              <a:rPr lang="en-US" dirty="0" smtClean="0">
                <a:latin typeface="Minion-Regular"/>
              </a:rPr>
              <a:t>visual motion</a:t>
            </a:r>
            <a:r>
              <a:rPr lang="en-US" dirty="0">
                <a:latin typeface="Minion-Regular"/>
              </a:rPr>
              <a:t>, or isometric force generation. </a:t>
            </a: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The mathematical properties of the derived </a:t>
            </a:r>
            <a:r>
              <a:rPr lang="en-US" dirty="0" smtClean="0"/>
              <a:t>primitives (</a:t>
            </a:r>
            <a:r>
              <a:rPr lang="en-US" dirty="0" err="1" smtClean="0"/>
              <a:t>force,pos</a:t>
            </a:r>
            <a:r>
              <a:rPr lang="en-US" dirty="0" smtClean="0"/>
              <a:t>, </a:t>
            </a:r>
            <a:r>
              <a:rPr lang="en-US" dirty="0" err="1" smtClean="0"/>
              <a:t>vel,etc</a:t>
            </a:r>
            <a:r>
              <a:rPr lang="en-US" dirty="0" smtClean="0"/>
              <a:t>) </a:t>
            </a:r>
            <a:r>
              <a:rPr lang="en-US" dirty="0"/>
              <a:t>resemble the tuning curves of Purkinje cells in the </a:t>
            </a:r>
            <a:r>
              <a:rPr lang="en-US" dirty="0" smtClean="0"/>
              <a:t>cerebellum ;</a:t>
            </a:r>
            <a:r>
              <a:rPr lang="en-US" dirty="0"/>
              <a:t> many Purkinje cells simultaneously encode the direction and speed components of velocity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71999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89250" y="3995678"/>
            <a:ext cx="1162594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Contextual cues are </a:t>
            </a:r>
            <a:r>
              <a:rPr lang="en-US" dirty="0"/>
              <a:t>presented to Purkinje cells via the parallel fiber system (</a:t>
            </a:r>
            <a:r>
              <a:rPr lang="en-US" dirty="0" smtClean="0"/>
              <a:t>Kim</a:t>
            </a:r>
            <a:r>
              <a:rPr lang="fr-FR" dirty="0" smtClean="0"/>
              <a:t>and </a:t>
            </a:r>
            <a:r>
              <a:rPr lang="fr-FR" dirty="0"/>
              <a:t>Thompson, 1997</a:t>
            </a:r>
            <a:r>
              <a:rPr lang="fr-FR" dirty="0" smtClean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Purkinje cells learn </a:t>
            </a:r>
            <a:r>
              <a:rPr lang="en-US" dirty="0"/>
              <a:t>which contextual cues (which parallel fiber inputs) can </a:t>
            </a:r>
            <a:r>
              <a:rPr lang="en-US" dirty="0" smtClean="0"/>
              <a:t>predict (and </a:t>
            </a:r>
            <a:r>
              <a:rPr lang="en-US" dirty="0"/>
              <a:t>correct) the erroneous motor output.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Purkinje </a:t>
            </a:r>
            <a:r>
              <a:rPr lang="en-US" dirty="0"/>
              <a:t>cells can encode the kinematics </a:t>
            </a:r>
            <a:r>
              <a:rPr lang="en-US" dirty="0" smtClean="0"/>
              <a:t>of </a:t>
            </a:r>
            <a:r>
              <a:rPr lang="fr-FR" dirty="0" smtClean="0"/>
              <a:t>active </a:t>
            </a:r>
            <a:r>
              <a:rPr lang="fr-FR" dirty="0" err="1"/>
              <a:t>movements</a:t>
            </a:r>
            <a:r>
              <a:rPr lang="fr-FR" dirty="0"/>
              <a:t> (Harvey et al., 1977), passive </a:t>
            </a:r>
            <a:r>
              <a:rPr lang="fr-FR" dirty="0" err="1"/>
              <a:t>movements</a:t>
            </a:r>
            <a:r>
              <a:rPr lang="fr-FR" dirty="0"/>
              <a:t> (</a:t>
            </a:r>
            <a:r>
              <a:rPr lang="fr-FR" dirty="0" err="1" smtClean="0"/>
              <a:t>Rubia</a:t>
            </a:r>
            <a:r>
              <a:rPr lang="fr-FR" dirty="0" smtClean="0"/>
              <a:t> </a:t>
            </a:r>
            <a:r>
              <a:rPr lang="en-US" dirty="0" smtClean="0"/>
              <a:t>and </a:t>
            </a:r>
            <a:r>
              <a:rPr lang="en-US" dirty="0"/>
              <a:t>Kolb, 1978), and target motion during a tracking </a:t>
            </a:r>
            <a:r>
              <a:rPr lang="en-US" dirty="0" smtClean="0"/>
              <a:t>task (</a:t>
            </a:r>
            <a:r>
              <a:rPr lang="en-US" dirty="0" err="1"/>
              <a:t>Shidara</a:t>
            </a:r>
            <a:r>
              <a:rPr lang="en-US" dirty="0"/>
              <a:t> et al., 1993</a:t>
            </a:r>
            <a:r>
              <a:rPr lang="en-US" dirty="0" smtClean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More </a:t>
            </a:r>
            <a:r>
              <a:rPr lang="en-US" dirty="0"/>
              <a:t>recently, Purkinje cell activity </a:t>
            </a:r>
            <a:r>
              <a:rPr lang="en-US" dirty="0" smtClean="0"/>
              <a:t>was found </a:t>
            </a:r>
            <a:r>
              <a:rPr lang="en-US" dirty="0"/>
              <a:t>to correlate with arm kinematics over a window </a:t>
            </a:r>
            <a:r>
              <a:rPr lang="en-US" dirty="0" smtClean="0"/>
              <a:t>extending 500 </a:t>
            </a:r>
            <a:r>
              <a:rPr lang="en-US" dirty="0" err="1"/>
              <a:t>ms</a:t>
            </a:r>
            <a:r>
              <a:rPr lang="en-US" dirty="0"/>
              <a:t> into the past (Hewitt et al., 2011).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Moreover</a:t>
            </a:r>
            <a:r>
              <a:rPr lang="en-US" dirty="0"/>
              <a:t>, the </a:t>
            </a:r>
            <a:r>
              <a:rPr lang="en-US" dirty="0" smtClean="0"/>
              <a:t>cerebellum plays </a:t>
            </a:r>
            <a:r>
              <a:rPr lang="en-US" dirty="0"/>
              <a:t>an important role in dynamic force-field </a:t>
            </a:r>
            <a:r>
              <a:rPr lang="en-US" dirty="0" smtClean="0"/>
              <a:t>learning (</a:t>
            </a:r>
            <a:r>
              <a:rPr lang="en-US" dirty="0" err="1"/>
              <a:t>Maschke</a:t>
            </a:r>
            <a:r>
              <a:rPr lang="en-US" dirty="0"/>
              <a:t> et al., 2004; Smith and </a:t>
            </a:r>
            <a:r>
              <a:rPr lang="en-US" dirty="0" err="1"/>
              <a:t>Shadmehr</a:t>
            </a:r>
            <a:r>
              <a:rPr lang="en-US" dirty="0"/>
              <a:t>, 2005) and may </a:t>
            </a:r>
            <a:r>
              <a:rPr lang="en-US" dirty="0" smtClean="0"/>
              <a:t>implement </a:t>
            </a:r>
            <a:r>
              <a:rPr lang="fr-FR" dirty="0" err="1" smtClean="0"/>
              <a:t>internal</a:t>
            </a:r>
            <a:r>
              <a:rPr lang="fr-FR" dirty="0" smtClean="0"/>
              <a:t> </a:t>
            </a:r>
            <a:r>
              <a:rPr lang="fr-FR" dirty="0" err="1"/>
              <a:t>models</a:t>
            </a:r>
            <a:r>
              <a:rPr lang="fr-FR" dirty="0"/>
              <a:t> in the </a:t>
            </a:r>
            <a:r>
              <a:rPr lang="fr-FR" dirty="0" err="1"/>
              <a:t>motor</a:t>
            </a:r>
            <a:r>
              <a:rPr lang="fr-FR" dirty="0"/>
              <a:t> system (</a:t>
            </a:r>
            <a:r>
              <a:rPr lang="fr-FR" dirty="0" err="1"/>
              <a:t>Miall</a:t>
            </a:r>
            <a:r>
              <a:rPr lang="fr-FR" dirty="0"/>
              <a:t> et al., 2007</a:t>
            </a:r>
            <a:r>
              <a:rPr lang="fr-FR" dirty="0" smtClean="0"/>
              <a:t>; </a:t>
            </a:r>
            <a:r>
              <a:rPr lang="da-DK" dirty="0" smtClean="0"/>
              <a:t>Ebner </a:t>
            </a:r>
            <a:r>
              <a:rPr lang="da-DK" dirty="0"/>
              <a:t>and Pasalar, 2008; Hewitt et al., 2011)</a:t>
            </a:r>
            <a:endParaRPr lang="fr-F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96" y="279528"/>
            <a:ext cx="5662863" cy="33362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848" y="267935"/>
            <a:ext cx="3295446" cy="34513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4005" y="293794"/>
            <a:ext cx="2678047" cy="33076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884933" y="3622300"/>
            <a:ext cx="15961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Lisberger</a:t>
            </a:r>
            <a:r>
              <a:rPr lang="en-US" sz="1600" dirty="0" smtClean="0"/>
              <a:t> 1998</a:t>
            </a:r>
            <a:endParaRPr lang="fr-FR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6524010" y="3680896"/>
            <a:ext cx="28831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i="0" strike="noStrike" dirty="0" err="1" smtClean="0">
                <a:effectLst/>
              </a:rPr>
              <a:t>Marr-Albus-Ito</a:t>
            </a:r>
            <a:r>
              <a:rPr lang="fr-FR" sz="1600" i="0" strike="noStrike" dirty="0" smtClean="0">
                <a:effectLst/>
              </a:rPr>
              <a:t> model, </a:t>
            </a:r>
            <a:r>
              <a:rPr lang="en-US" sz="1600" dirty="0" smtClean="0"/>
              <a:t>Ito 2002</a:t>
            </a:r>
            <a:endParaRPr lang="fr-FR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991398" y="3601476"/>
            <a:ext cx="30751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Shademehr</a:t>
            </a:r>
            <a:r>
              <a:rPr lang="en-US" sz="1600" dirty="0" smtClean="0"/>
              <a:t> &amp; </a:t>
            </a:r>
            <a:r>
              <a:rPr lang="en-US" sz="1600" dirty="0" err="1"/>
              <a:t>K</a:t>
            </a:r>
            <a:r>
              <a:rPr lang="en-US" sz="1600" dirty="0" err="1" smtClean="0"/>
              <a:t>rakeur</a:t>
            </a:r>
            <a:r>
              <a:rPr lang="en-US" sz="1600" dirty="0" smtClean="0"/>
              <a:t> 2008</a:t>
            </a:r>
            <a:endParaRPr lang="fr-FR" sz="1600" dirty="0"/>
          </a:p>
        </p:txBody>
      </p:sp>
      <p:sp>
        <p:nvSpPr>
          <p:cNvPr id="2" name="TextBox 1"/>
          <p:cNvSpPr txBox="1"/>
          <p:nvPr/>
        </p:nvSpPr>
        <p:spPr>
          <a:xfrm>
            <a:off x="4904857" y="83269"/>
            <a:ext cx="1955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Neural Correlates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20477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9830" y="2435290"/>
            <a:ext cx="23793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/>
              <a:t>Merci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3332812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429" y="816516"/>
            <a:ext cx="1118118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Objective</a:t>
            </a:r>
          </a:p>
          <a:p>
            <a:pPr algn="ctr"/>
            <a:endParaRPr lang="en-US" sz="2400" dirty="0"/>
          </a:p>
          <a:p>
            <a:pPr algn="ctr"/>
            <a:endParaRPr lang="en-US" sz="2400" dirty="0" smtClean="0"/>
          </a:p>
          <a:p>
            <a:pPr algn="just"/>
            <a:r>
              <a:rPr lang="fr-FR" dirty="0" smtClean="0">
                <a:solidFill>
                  <a:srgbClr val="C00000"/>
                </a:solidFill>
              </a:rPr>
              <a:t>AIM :</a:t>
            </a:r>
            <a:r>
              <a:rPr lang="fr-FR" dirty="0" smtClean="0">
                <a:solidFill>
                  <a:srgbClr val="FF0000"/>
                </a:solidFill>
              </a:rPr>
              <a:t> </a:t>
            </a:r>
            <a:r>
              <a:rPr lang="fr-FR" dirty="0" smtClean="0"/>
              <a:t>To </a:t>
            </a:r>
            <a:r>
              <a:rPr lang="fr-FR" dirty="0" err="1" smtClean="0"/>
              <a:t>investigate</a:t>
            </a:r>
            <a:r>
              <a:rPr lang="fr-FR" dirty="0" smtClean="0"/>
              <a:t> </a:t>
            </a:r>
            <a:r>
              <a:rPr lang="en-US" dirty="0" smtClean="0"/>
              <a:t>whether </a:t>
            </a:r>
            <a:r>
              <a:rPr lang="en-US" dirty="0"/>
              <a:t>motor memories encode the current action in a manner that depends on previous </a:t>
            </a:r>
            <a:r>
              <a:rPr lang="en-US" dirty="0" smtClean="0"/>
              <a:t>sensorimotor </a:t>
            </a:r>
            <a:r>
              <a:rPr lang="en-US" dirty="0"/>
              <a:t>states. 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dirty="0" smtClean="0">
                <a:solidFill>
                  <a:srgbClr val="FF0000"/>
                </a:solidFill>
              </a:rPr>
              <a:t>HOW: </a:t>
            </a:r>
            <a:r>
              <a:rPr lang="en-US" dirty="0" smtClean="0"/>
              <a:t>Human </a:t>
            </a:r>
            <a:r>
              <a:rPr lang="en-US" dirty="0"/>
              <a:t>subjects </a:t>
            </a:r>
            <a:r>
              <a:rPr lang="en-US" dirty="0" smtClean="0"/>
              <a:t>performed trials </a:t>
            </a:r>
            <a:r>
              <a:rPr lang="en-US" dirty="0"/>
              <a:t>in which they made movements in a randomly selected clockwise </a:t>
            </a:r>
            <a:r>
              <a:rPr lang="en-US" dirty="0" smtClean="0"/>
              <a:t>or counterclockwise </a:t>
            </a:r>
            <a:r>
              <a:rPr lang="en-US" dirty="0"/>
              <a:t>velocity-dependent curl force </a:t>
            </a:r>
            <a:r>
              <a:rPr lang="en-US" dirty="0" smtClean="0"/>
              <a:t>field. Movements </a:t>
            </a:r>
            <a:r>
              <a:rPr lang="en-US" dirty="0"/>
              <a:t>during this adaptation phase were preceded by a contextual phase that determined which of the two fields would be </a:t>
            </a:r>
            <a:r>
              <a:rPr lang="en-US" dirty="0" smtClean="0"/>
              <a:t>experienced on </a:t>
            </a:r>
            <a:r>
              <a:rPr lang="en-US" dirty="0"/>
              <a:t>any given trial. </a:t>
            </a:r>
            <a:endParaRPr lang="en-US" dirty="0" smtClean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6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19878" y="386306"/>
            <a:ext cx="11224726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Minion-Regular"/>
              </a:rPr>
              <a:t>Introduction </a:t>
            </a:r>
          </a:p>
          <a:p>
            <a:pPr algn="ctr"/>
            <a:endParaRPr lang="en-US" dirty="0" smtClean="0">
              <a:solidFill>
                <a:srgbClr val="C00000"/>
              </a:solidFill>
              <a:latin typeface="Minion-Regular"/>
            </a:endParaRPr>
          </a:p>
          <a:p>
            <a:pPr algn="just"/>
            <a:r>
              <a:rPr lang="en-US" dirty="0" smtClean="0">
                <a:solidFill>
                  <a:srgbClr val="C00000"/>
                </a:solidFill>
                <a:latin typeface="Minion-Regular"/>
              </a:rPr>
              <a:t>Contextual Cues: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When </a:t>
            </a:r>
            <a:r>
              <a:rPr lang="en-US" dirty="0">
                <a:latin typeface="Minion-Regular"/>
              </a:rPr>
              <a:t>two opposing </a:t>
            </a:r>
            <a:r>
              <a:rPr lang="en-US" dirty="0" err="1">
                <a:latin typeface="Minion-Regular"/>
              </a:rPr>
              <a:t>visuomotor</a:t>
            </a:r>
            <a:r>
              <a:rPr lang="en-US" dirty="0">
                <a:latin typeface="Minion-Regular"/>
              </a:rPr>
              <a:t> or dynamic (force-field) </a:t>
            </a:r>
            <a:r>
              <a:rPr lang="en-US" dirty="0" smtClean="0">
                <a:latin typeface="Minion-Regular"/>
              </a:rPr>
              <a:t>perturbations are </a:t>
            </a:r>
            <a:r>
              <a:rPr lang="en-US" dirty="0">
                <a:latin typeface="Minion-Regular"/>
              </a:rPr>
              <a:t>presented sequentially, there is substantial </a:t>
            </a:r>
            <a:r>
              <a:rPr lang="en-US" dirty="0" smtClean="0">
                <a:latin typeface="Minion-Regular"/>
              </a:rPr>
              <a:t>interference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However</a:t>
            </a:r>
            <a:r>
              <a:rPr lang="en-US" dirty="0">
                <a:latin typeface="Minion-Regular"/>
              </a:rPr>
              <a:t>, if </a:t>
            </a:r>
            <a:r>
              <a:rPr lang="en-US" dirty="0" smtClean="0">
                <a:latin typeface="Minion-Regular"/>
              </a:rPr>
              <a:t>contextual cues </a:t>
            </a:r>
            <a:r>
              <a:rPr lang="en-US" dirty="0">
                <a:latin typeface="Minion-Regular"/>
              </a:rPr>
              <a:t>are associated with each perturbation, </a:t>
            </a:r>
            <a:r>
              <a:rPr lang="en-US" dirty="0" smtClean="0">
                <a:latin typeface="Minion-Regular"/>
              </a:rPr>
              <a:t>interference can </a:t>
            </a:r>
            <a:r>
              <a:rPr lang="en-US" dirty="0">
                <a:latin typeface="Minion-Regular"/>
              </a:rPr>
              <a:t>be reduced </a:t>
            </a: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By </a:t>
            </a:r>
            <a:r>
              <a:rPr lang="en-US" dirty="0">
                <a:latin typeface="Minion-Regular"/>
              </a:rPr>
              <a:t>the “contextual cues” of a movement we refer to </a:t>
            </a:r>
            <a:r>
              <a:rPr lang="en-US" dirty="0" smtClean="0">
                <a:latin typeface="Minion-Regular"/>
              </a:rPr>
              <a:t>states of </a:t>
            </a:r>
            <a:r>
              <a:rPr lang="en-US" dirty="0">
                <a:latin typeface="Minion-Regular"/>
              </a:rPr>
              <a:t>the world and body excluding those directly associated with </a:t>
            </a:r>
            <a:r>
              <a:rPr lang="en-US" dirty="0" smtClean="0">
                <a:latin typeface="Minion-Regular"/>
              </a:rPr>
              <a:t>the arm </a:t>
            </a:r>
            <a:r>
              <a:rPr lang="en-US" dirty="0">
                <a:latin typeface="Minion-Regular"/>
              </a:rPr>
              <a:t>while it experiences the perturbation. </a:t>
            </a: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Therefore</a:t>
            </a:r>
            <a:r>
              <a:rPr lang="en-US" dirty="0">
                <a:latin typeface="Minion-Regular"/>
              </a:rPr>
              <a:t>, context </a:t>
            </a:r>
            <a:r>
              <a:rPr lang="en-US" dirty="0" smtClean="0">
                <a:latin typeface="Minion-Regular"/>
              </a:rPr>
              <a:t>can be </a:t>
            </a:r>
            <a:r>
              <a:rPr lang="en-US" dirty="0">
                <a:latin typeface="Minion-Regular"/>
              </a:rPr>
              <a:t>visual cues, movement of other body parts, or states of the </a:t>
            </a:r>
            <a:r>
              <a:rPr lang="en-US" dirty="0" smtClean="0">
                <a:latin typeface="Minion-Regular"/>
              </a:rPr>
              <a:t>arm before </a:t>
            </a:r>
            <a:r>
              <a:rPr lang="en-US" dirty="0">
                <a:latin typeface="Minion-Regular"/>
              </a:rPr>
              <a:t>the perturbed movement. </a:t>
            </a: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Such </a:t>
            </a:r>
            <a:r>
              <a:rPr lang="en-US" dirty="0">
                <a:latin typeface="Minion-Regular"/>
              </a:rPr>
              <a:t>cues are typically </a:t>
            </a:r>
            <a:r>
              <a:rPr lang="en-US" dirty="0" smtClean="0">
                <a:latin typeface="Minion-Regular"/>
              </a:rPr>
              <a:t>presented concurrently </a:t>
            </a:r>
            <a:r>
              <a:rPr lang="en-US" dirty="0">
                <a:latin typeface="Minion-Regular"/>
              </a:rPr>
              <a:t>with movement, allowing the formation </a:t>
            </a:r>
            <a:r>
              <a:rPr lang="en-US" dirty="0" smtClean="0">
                <a:latin typeface="Minion-Regular"/>
              </a:rPr>
              <a:t>and recall </a:t>
            </a:r>
            <a:r>
              <a:rPr lang="en-US" dirty="0">
                <a:latin typeface="Minion-Regular"/>
              </a:rPr>
              <a:t>of separate motor memories. </a:t>
            </a:r>
            <a:endParaRPr lang="en-US" dirty="0" smtClean="0">
              <a:latin typeface="Minion-Regular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Minion-Regular"/>
            </a:endParaRPr>
          </a:p>
          <a:p>
            <a:pPr algn="just"/>
            <a:r>
              <a:rPr lang="en-US" dirty="0" smtClean="0">
                <a:solidFill>
                  <a:srgbClr val="C00000"/>
                </a:solidFill>
                <a:latin typeface="Minion-Regular"/>
              </a:rPr>
              <a:t>500ms window: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Evidence </a:t>
            </a:r>
            <a:r>
              <a:rPr lang="en-US" dirty="0" smtClean="0"/>
              <a:t>from </a:t>
            </a:r>
            <a:r>
              <a:rPr lang="en-US" dirty="0"/>
              <a:t>classical conditioning in the cerebellum suggests </a:t>
            </a:r>
            <a:r>
              <a:rPr lang="en-US" dirty="0" smtClean="0"/>
              <a:t>that cue </a:t>
            </a:r>
            <a:r>
              <a:rPr lang="en-US" dirty="0"/>
              <a:t>effectiveness decays with time: cues provided within 500 </a:t>
            </a:r>
            <a:r>
              <a:rPr lang="en-US" dirty="0" err="1"/>
              <a:t>ms</a:t>
            </a:r>
            <a:r>
              <a:rPr lang="en-US" dirty="0"/>
              <a:t> </a:t>
            </a:r>
            <a:r>
              <a:rPr lang="en-US" dirty="0" smtClean="0"/>
              <a:t>are most effective.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Similarly</a:t>
            </a:r>
            <a:r>
              <a:rPr lang="en-US" dirty="0"/>
              <a:t>, the relationship </a:t>
            </a:r>
            <a:r>
              <a:rPr lang="en-US" dirty="0" smtClean="0"/>
              <a:t>between Purkinje </a:t>
            </a:r>
            <a:r>
              <a:rPr lang="en-US" dirty="0"/>
              <a:t>cell activity and arm kinematics shows a </a:t>
            </a:r>
            <a:r>
              <a:rPr lang="en-US" dirty="0" smtClean="0"/>
              <a:t>correlation that </a:t>
            </a:r>
            <a:r>
              <a:rPr lang="en-US" dirty="0"/>
              <a:t>decays over a 500 </a:t>
            </a:r>
            <a:r>
              <a:rPr lang="en-US" dirty="0" err="1"/>
              <a:t>ms</a:t>
            </a:r>
            <a:r>
              <a:rPr lang="en-US" dirty="0"/>
              <a:t> period into the </a:t>
            </a:r>
            <a:r>
              <a:rPr lang="en-US" dirty="0" smtClean="0"/>
              <a:t>past.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Because </a:t>
            </a:r>
            <a:r>
              <a:rPr lang="en-US" dirty="0"/>
              <a:t>the cerebellum is also known to play an important role </a:t>
            </a:r>
            <a:r>
              <a:rPr lang="en-US" dirty="0" smtClean="0"/>
              <a:t>in adaptation </a:t>
            </a:r>
            <a:r>
              <a:rPr lang="en-US" dirty="0"/>
              <a:t>to dynamic force </a:t>
            </a:r>
            <a:r>
              <a:rPr lang="en-US" dirty="0" smtClean="0"/>
              <a:t>fields, </a:t>
            </a:r>
            <a:r>
              <a:rPr lang="en-US" dirty="0"/>
              <a:t>we hypothesized that a temporal window of </a:t>
            </a:r>
            <a:r>
              <a:rPr lang="en-US" dirty="0" smtClean="0"/>
              <a:t>500 </a:t>
            </a:r>
            <a:r>
              <a:rPr lang="en-US" dirty="0" err="1" smtClean="0"/>
              <a:t>ms</a:t>
            </a:r>
            <a:r>
              <a:rPr lang="en-US" dirty="0" smtClean="0"/>
              <a:t> </a:t>
            </a:r>
            <a:r>
              <a:rPr lang="en-US" dirty="0"/>
              <a:t>may exist during which </a:t>
            </a:r>
            <a:r>
              <a:rPr lang="en-US" dirty="0" smtClean="0"/>
              <a:t> previous </a:t>
            </a:r>
            <a:r>
              <a:rPr lang="en-US" dirty="0"/>
              <a:t>motion can provide a cue </a:t>
            </a:r>
            <a:r>
              <a:rPr lang="en-US" dirty="0" smtClean="0"/>
              <a:t>for </a:t>
            </a:r>
            <a:r>
              <a:rPr lang="fr-FR" dirty="0" err="1" smtClean="0"/>
              <a:t>learning</a:t>
            </a:r>
            <a:r>
              <a:rPr lang="fr-FR" dirty="0" smtClean="0"/>
              <a:t> </a:t>
            </a:r>
            <a:r>
              <a:rPr lang="fr-FR" dirty="0" err="1"/>
              <a:t>opposing</a:t>
            </a:r>
            <a:r>
              <a:rPr lang="fr-FR" dirty="0"/>
              <a:t> perturbations.</a:t>
            </a:r>
          </a:p>
        </p:txBody>
      </p:sp>
    </p:spTree>
    <p:extLst>
      <p:ext uri="{BB962C8B-B14F-4D97-AF65-F5344CB8AC3E}">
        <p14:creationId xmlns:p14="http://schemas.microsoft.com/office/powerpoint/2010/main" val="4277771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7158" y="4075302"/>
            <a:ext cx="1037564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E</a:t>
            </a:r>
            <a:r>
              <a:rPr lang="en-US" sz="2000" b="0" i="0" u="none" strike="noStrike" baseline="0" dirty="0" smtClean="0"/>
              <a:t>ach trial consisted of a contextual phase followed by an adaptation phase. </a:t>
            </a:r>
          </a:p>
          <a:p>
            <a:pPr algn="just"/>
            <a:r>
              <a:rPr lang="en-US" sz="2000" b="0" i="0" u="none" strike="noStrike" baseline="0" dirty="0" smtClean="0"/>
              <a:t>During the adaptation phase, subjects made a movement in one of two opposing curl fields, with field direction in each trial predictable from the contextual phase.</a:t>
            </a:r>
          </a:p>
          <a:p>
            <a:pPr algn="just"/>
            <a:endParaRPr lang="en-US" sz="2000" b="0" i="0" u="none" strike="noStrike" baseline="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4907901" y="177281"/>
            <a:ext cx="24166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Methods</a:t>
            </a:r>
            <a:endParaRPr lang="fr-FR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212" y="1123802"/>
            <a:ext cx="9202882" cy="253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2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822" y="2811754"/>
            <a:ext cx="5696920" cy="274558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16562" y="5988994"/>
            <a:ext cx="102201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 smtClean="0">
                <a:solidFill>
                  <a:srgbClr val="545454"/>
                </a:solidFill>
                <a:effectLst/>
                <a:latin typeface="arial" panose="020B0604020202020204" pitchFamily="34" charset="0"/>
              </a:rPr>
              <a:t>Error-</a:t>
            </a:r>
            <a:r>
              <a:rPr lang="en-US" b="1" i="0" dirty="0" smtClean="0">
                <a:solidFill>
                  <a:srgbClr val="6A6A6A"/>
                </a:solidFill>
                <a:effectLst/>
                <a:latin typeface="arial" panose="020B0604020202020204" pitchFamily="34" charset="0"/>
              </a:rPr>
              <a:t>clamp trials</a:t>
            </a:r>
            <a:r>
              <a:rPr lang="en-US" b="0" i="0" dirty="0" smtClean="0">
                <a:solidFill>
                  <a:srgbClr val="545454"/>
                </a:solidFill>
                <a:effectLst/>
                <a:latin typeface="arial" panose="020B0604020202020204" pitchFamily="34" charset="0"/>
              </a:rPr>
              <a:t> constrain the </a:t>
            </a:r>
            <a:r>
              <a:rPr lang="en-US" b="1" i="0" dirty="0" smtClean="0">
                <a:solidFill>
                  <a:srgbClr val="6A6A6A"/>
                </a:solidFill>
                <a:effectLst/>
                <a:latin typeface="arial" panose="020B0604020202020204" pitchFamily="34" charset="0"/>
              </a:rPr>
              <a:t>movement</a:t>
            </a:r>
            <a:r>
              <a:rPr lang="en-US" b="0" i="0" dirty="0" smtClean="0">
                <a:solidFill>
                  <a:srgbClr val="545454"/>
                </a:solidFill>
                <a:effectLst/>
                <a:latin typeface="arial" panose="020B0604020202020204" pitchFamily="34" charset="0"/>
              </a:rPr>
              <a:t> onto a straight line from the start to the target position.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696685" y="579938"/>
            <a:ext cx="10238791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000" b="0" i="1" u="none" strike="noStrike" baseline="0" dirty="0" smtClean="0"/>
              <a:t>Experiment 1: static visual contexts (n </a:t>
            </a:r>
            <a:r>
              <a:rPr lang="pt-BR" sz="2000" b="0" i="0" u="none" strike="noStrike" baseline="0" dirty="0" smtClean="0"/>
              <a:t> </a:t>
            </a:r>
            <a:r>
              <a:rPr lang="pt-BR" sz="2000" b="0" i="1" u="none" strike="noStrike" baseline="0" dirty="0" smtClean="0"/>
              <a:t>16)</a:t>
            </a:r>
          </a:p>
          <a:p>
            <a:pPr algn="just"/>
            <a:endParaRPr lang="pt-BR" sz="2000" b="0" i="1" u="none" strike="noStrike" baseline="0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On each trial, a visual cue, the center location, and the final target were displayed and the </a:t>
            </a:r>
            <a:r>
              <a:rPr lang="en-US" dirty="0" err="1" smtClean="0"/>
              <a:t>vBOT</a:t>
            </a:r>
            <a:r>
              <a:rPr lang="en-US" dirty="0" smtClean="0"/>
              <a:t> applied a force to guide the subject’s hand to the center location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The start of the trial was cued by an acoustic tone. At a fixed time interval after the tone (510 </a:t>
            </a:r>
            <a:r>
              <a:rPr lang="en-US" dirty="0" err="1" smtClean="0"/>
              <a:t>ms</a:t>
            </a:r>
            <a:r>
              <a:rPr lang="en-US" dirty="0" smtClean="0"/>
              <a:t>), subject should initiate a movement to the target (within 50–400 </a:t>
            </a:r>
            <a:r>
              <a:rPr lang="en-US" dirty="0" err="1" smtClean="0"/>
              <a:t>ms</a:t>
            </a:r>
            <a:r>
              <a:rPr lang="en-US" dirty="0" smtClean="0"/>
              <a:t> of the color change</a:t>
            </a:r>
            <a:r>
              <a:rPr lang="fr-FR" dirty="0" smtClean="0"/>
              <a:t>)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89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69167" y="1045030"/>
            <a:ext cx="1122472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dirty="0"/>
          </a:p>
          <a:p>
            <a:pPr algn="just"/>
            <a:r>
              <a:rPr lang="en-US" i="1" dirty="0"/>
              <a:t>Experiment 2: temporal decay of contextual motion effect (n16</a:t>
            </a:r>
            <a:r>
              <a:rPr lang="en-US" i="1" dirty="0" smtClean="0"/>
              <a:t>)</a:t>
            </a:r>
          </a:p>
          <a:p>
            <a:pPr algn="just"/>
            <a:endParaRPr lang="en-US" i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Experiment 2 was designed to examine the contextual effects of previous movement.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On </a:t>
            </a:r>
            <a:r>
              <a:rPr lang="en-US" dirty="0"/>
              <a:t>each trial, the contextual phase consisted of a 10 </a:t>
            </a:r>
            <a:r>
              <a:rPr lang="en-US" dirty="0" smtClean="0"/>
              <a:t>cm movement </a:t>
            </a:r>
            <a:r>
              <a:rPr lang="en-US" dirty="0"/>
              <a:t>(in a null field) to the central </a:t>
            </a:r>
            <a:r>
              <a:rPr lang="en-US" dirty="0" smtClean="0"/>
              <a:t>location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Center location can be considered as a via point from the starting location </a:t>
            </a:r>
            <a:r>
              <a:rPr lang="fr-FR" dirty="0" smtClean="0"/>
              <a:t>to the final </a:t>
            </a:r>
            <a:r>
              <a:rPr lang="fr-FR" dirty="0" err="1" smtClean="0"/>
              <a:t>target</a:t>
            </a:r>
            <a:r>
              <a:rPr lang="fr-FR" dirty="0" smtClean="0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/>
              <a:t>Dwell time: One group was required to make a continuous movement (0 </a:t>
            </a:r>
            <a:r>
              <a:rPr lang="en-US" dirty="0" err="1" smtClean="0"/>
              <a:t>ms</a:t>
            </a:r>
            <a:r>
              <a:rPr lang="en-US" dirty="0" smtClean="0"/>
              <a:t> dwell time), whereas the other groups were required to have a dwell time within one of three ranges: 150–300, 500–1000, or 1000–1500 </a:t>
            </a:r>
            <a:r>
              <a:rPr lang="en-US" dirty="0" err="1" smtClean="0"/>
              <a:t>ms</a:t>
            </a:r>
            <a:r>
              <a:rPr lang="en-US" dirty="0" smtClean="0"/>
              <a:t> (we refer to these as 150, 500 and 1000 </a:t>
            </a:r>
            <a:r>
              <a:rPr lang="en-US" dirty="0" err="1" smtClean="0"/>
              <a:t>ms</a:t>
            </a:r>
            <a:r>
              <a:rPr lang="en-US" dirty="0" smtClean="0"/>
              <a:t> dwell time groups). </a:t>
            </a: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273883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545" y="905397"/>
            <a:ext cx="10606100" cy="513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01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511" y="121298"/>
            <a:ext cx="7427168" cy="651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803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66532" y="210302"/>
            <a:ext cx="11010122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0" i="1" u="none" strike="noStrike" baseline="0" dirty="0" err="1" smtClean="0">
                <a:latin typeface="Minion-Italic"/>
              </a:rPr>
              <a:t>Experiment</a:t>
            </a:r>
            <a:r>
              <a:rPr lang="fr-FR" sz="2000" b="0" i="1" u="none" strike="noStrike" baseline="0" dirty="0" smtClean="0">
                <a:latin typeface="Minion-Italic"/>
              </a:rPr>
              <a:t> 3: </a:t>
            </a:r>
            <a:r>
              <a:rPr lang="fr-FR" sz="2000" b="0" i="1" u="none" strike="noStrike" baseline="0" dirty="0" err="1" smtClean="0">
                <a:latin typeface="Minion-Italic"/>
              </a:rPr>
              <a:t>contextual</a:t>
            </a:r>
            <a:r>
              <a:rPr lang="fr-FR" sz="2000" b="0" i="1" u="none" strike="noStrike" baseline="0" dirty="0" smtClean="0">
                <a:latin typeface="Minion-Italic"/>
              </a:rPr>
              <a:t> motion </a:t>
            </a:r>
            <a:r>
              <a:rPr lang="fr-FR" sz="2000" b="0" i="1" u="none" strike="noStrike" baseline="0" dirty="0" err="1" smtClean="0">
                <a:latin typeface="Minion-Italic"/>
              </a:rPr>
              <a:t>before</a:t>
            </a:r>
            <a:r>
              <a:rPr lang="fr-FR" sz="2000" b="0" i="1" u="none" strike="noStrike" baseline="0" dirty="0" smtClean="0">
                <a:latin typeface="Minion-Italic"/>
              </a:rPr>
              <a:t> </a:t>
            </a:r>
            <a:r>
              <a:rPr lang="fr-FR" sz="2000" b="0" i="1" u="none" strike="noStrike" baseline="0" dirty="0" err="1" smtClean="0">
                <a:latin typeface="Minion-Italic"/>
              </a:rPr>
              <a:t>target</a:t>
            </a:r>
            <a:r>
              <a:rPr lang="fr-FR" sz="2000" b="0" i="1" u="none" strike="noStrike" baseline="0" dirty="0" smtClean="0">
                <a:latin typeface="Minion-Italic"/>
              </a:rPr>
              <a:t> location (n </a:t>
            </a:r>
            <a:r>
              <a:rPr lang="fr-FR" sz="2000" b="0" i="0" u="none" strike="noStrike" baseline="0" dirty="0" smtClean="0">
                <a:latin typeface="Universal-GreekwithMathPi"/>
              </a:rPr>
              <a:t> </a:t>
            </a:r>
            <a:r>
              <a:rPr lang="fr-FR" sz="2000" b="0" i="1" u="none" strike="noStrike" baseline="0" dirty="0" smtClean="0">
                <a:latin typeface="Minion-Italic"/>
              </a:rPr>
              <a:t>8)</a:t>
            </a:r>
          </a:p>
          <a:p>
            <a:endParaRPr lang="en-US" dirty="0" smtClean="0">
              <a:latin typeface="Minion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In </a:t>
            </a:r>
            <a:r>
              <a:rPr lang="en-US" dirty="0">
                <a:latin typeface="Minion-Regular"/>
              </a:rPr>
              <a:t>all the previous experiments, subjects could plan the motor </a:t>
            </a:r>
            <a:r>
              <a:rPr lang="en-US" dirty="0" smtClean="0">
                <a:latin typeface="Minion-Regular"/>
              </a:rPr>
              <a:t>command required </a:t>
            </a:r>
            <a:r>
              <a:rPr lang="en-US" dirty="0">
                <a:latin typeface="Minion-Regular"/>
              </a:rPr>
              <a:t>for the adaption phase from the start of the contextual </a:t>
            </a:r>
            <a:r>
              <a:rPr lang="en-US" dirty="0" smtClean="0">
                <a:latin typeface="Minion-Regular"/>
              </a:rPr>
              <a:t>phase.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Minion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In </a:t>
            </a:r>
            <a:r>
              <a:rPr lang="en-US" dirty="0">
                <a:latin typeface="Minion-Regular"/>
              </a:rPr>
              <a:t>experiment 3, </a:t>
            </a:r>
            <a:r>
              <a:rPr lang="en-US" dirty="0" smtClean="0">
                <a:latin typeface="Minion-Regular"/>
              </a:rPr>
              <a:t>whether </a:t>
            </a:r>
            <a:r>
              <a:rPr lang="en-US" dirty="0">
                <a:latin typeface="Minion-Regular"/>
              </a:rPr>
              <a:t>the sensorimotor system was still able to use information </a:t>
            </a:r>
            <a:r>
              <a:rPr lang="en-US" dirty="0" smtClean="0">
                <a:latin typeface="Minion-Regular"/>
              </a:rPr>
              <a:t>from the </a:t>
            </a:r>
            <a:r>
              <a:rPr lang="en-US" dirty="0">
                <a:latin typeface="Minion-Regular"/>
              </a:rPr>
              <a:t>contextual phase without initially knowing what the </a:t>
            </a:r>
            <a:r>
              <a:rPr lang="en-US" dirty="0" smtClean="0">
                <a:latin typeface="Minion-Regular"/>
              </a:rPr>
              <a:t>adaptation phase </a:t>
            </a:r>
            <a:r>
              <a:rPr lang="en-US" dirty="0">
                <a:latin typeface="Minion-Regular"/>
              </a:rPr>
              <a:t>would be. </a:t>
            </a:r>
            <a:endParaRPr lang="en-US" dirty="0" smtClean="0">
              <a:latin typeface="Minion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Minion-Regula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Minion-Regular"/>
              </a:rPr>
              <a:t>The </a:t>
            </a:r>
            <a:r>
              <a:rPr lang="en-US" dirty="0">
                <a:latin typeface="Minion-Regular"/>
              </a:rPr>
              <a:t>final target was </a:t>
            </a:r>
            <a:r>
              <a:rPr lang="en-US" dirty="0" smtClean="0">
                <a:latin typeface="Minion-Regular"/>
              </a:rPr>
              <a:t>only displayed </a:t>
            </a:r>
            <a:r>
              <a:rPr lang="en-US" dirty="0">
                <a:latin typeface="Minion-Regular"/>
              </a:rPr>
              <a:t>when subjects reached the central location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674" y="3003685"/>
            <a:ext cx="9395307" cy="378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833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1268</Words>
  <Application>Microsoft Office PowerPoint</Application>
  <PresentationFormat>Widescreen</PresentationFormat>
  <Paragraphs>91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Arial</vt:lpstr>
      <vt:lpstr>Calibri</vt:lpstr>
      <vt:lpstr>Calibri Light</vt:lpstr>
      <vt:lpstr>Minion-Bold</vt:lpstr>
      <vt:lpstr>Minion-Italic</vt:lpstr>
      <vt:lpstr>Minion-Regular</vt:lpstr>
      <vt:lpstr>Universal-GreekwithMathPi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Université Catholique de Louvain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Mathew</dc:creator>
  <cp:lastModifiedBy>James Mathew</cp:lastModifiedBy>
  <cp:revision>26</cp:revision>
  <dcterms:created xsi:type="dcterms:W3CDTF">2019-10-31T07:28:59Z</dcterms:created>
  <dcterms:modified xsi:type="dcterms:W3CDTF">2019-11-04T08:40:08Z</dcterms:modified>
</cp:coreProperties>
</file>

<file path=docProps/thumbnail.jpeg>
</file>